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97" r:id="rId2"/>
    <p:sldId id="300" r:id="rId3"/>
    <p:sldId id="304" r:id="rId4"/>
    <p:sldId id="305" r:id="rId5"/>
    <p:sldId id="314" r:id="rId6"/>
    <p:sldId id="309" r:id="rId7"/>
    <p:sldId id="312" r:id="rId8"/>
    <p:sldId id="298" r:id="rId9"/>
    <p:sldId id="310" r:id="rId10"/>
    <p:sldId id="313" r:id="rId11"/>
    <p:sldId id="301" r:id="rId12"/>
    <p:sldId id="315" r:id="rId13"/>
    <p:sldId id="320" r:id="rId14"/>
    <p:sldId id="319" r:id="rId15"/>
    <p:sldId id="321" r:id="rId16"/>
    <p:sldId id="323" r:id="rId17"/>
    <p:sldId id="324" r:id="rId18"/>
    <p:sldId id="325" r:id="rId19"/>
    <p:sldId id="306" r:id="rId20"/>
    <p:sldId id="311" r:id="rId21"/>
    <p:sldId id="316" r:id="rId22"/>
    <p:sldId id="307" r:id="rId23"/>
    <p:sldId id="322" r:id="rId24"/>
    <p:sldId id="29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Quantico" panose="02020500000000000000" charset="0"/>
      <p:regular r:id="rId31"/>
      <p:bold r:id="rId32"/>
      <p:italic r:id="rId33"/>
      <p:boldItalic r:id="rId34"/>
    </p:embeddedFont>
    <p:embeddedFont>
      <p:font typeface="Titillium Web" panose="00000500000000000000" pitchFamily="2" charset="0"/>
      <p:regular r:id="rId35"/>
      <p:bold r:id="rId36"/>
      <p:italic r:id="rId37"/>
      <p:boldItalic r:id="rId38"/>
    </p:embeddedFont>
    <p:embeddedFont>
      <p:font typeface="Titillium Web Light" panose="000004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900" y="-4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87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93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90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556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6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2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57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31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654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35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83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020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55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158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55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884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531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07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73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533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2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799" y="2116750"/>
            <a:ext cx="468747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</a:rPr>
              <a:t>Simulation and Analysis of </a:t>
            </a:r>
            <a:br>
              <a:rPr lang="en-US" sz="2400" dirty="0">
                <a:solidFill>
                  <a:schemeClr val="lt2"/>
                </a:solidFill>
              </a:rPr>
            </a:br>
            <a:r>
              <a:rPr lang="en-US" sz="2400" dirty="0">
                <a:solidFill>
                  <a:schemeClr val="lt2"/>
                </a:solidFill>
              </a:rPr>
              <a:t>Inter-satellite Communication for Real-Time Data Downloading</a:t>
            </a: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530337"/>
            <a:ext cx="3953100" cy="8886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Student Name: 	Tsang Chun Hei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Student ID: 	21032048d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Supervisor: 	Dr. LYU </a:t>
            </a:r>
            <a:r>
              <a:rPr kumimoji="0" lang="en-US" altLang="zh-HK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Mingsong</a:t>
            </a:r>
            <a:endParaRPr kumimoji="0" lang="zh-HK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08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Difficulty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LEO Satellite and Ground Station positions are not constant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Calculate the Earth-centered inertial(ECI) position with the time dimension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How to decide which satellite transfer to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Design and use Path Decision Algorithm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21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Simulator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simulator to proof and implement the solution</a:t>
            </a:r>
            <a:endParaRPr dirty="0"/>
          </a:p>
        </p:txBody>
      </p:sp>
      <p:grpSp>
        <p:nvGrpSpPr>
          <p:cNvPr id="7" name="Google Shape;895;p48">
            <a:extLst>
              <a:ext uri="{FF2B5EF4-FFF2-40B4-BE49-F238E27FC236}">
                <a16:creationId xmlns:a16="http://schemas.microsoft.com/office/drawing/2014/main" id="{AB9F89F2-E47E-4FEF-975C-FE92DDE8EDDC}"/>
              </a:ext>
            </a:extLst>
          </p:cNvPr>
          <p:cNvGrpSpPr/>
          <p:nvPr/>
        </p:nvGrpSpPr>
        <p:grpSpPr>
          <a:xfrm>
            <a:off x="1166319" y="1600349"/>
            <a:ext cx="342882" cy="342903"/>
            <a:chOff x="6643075" y="3664250"/>
            <a:chExt cx="407950" cy="407975"/>
          </a:xfrm>
        </p:grpSpPr>
        <p:sp>
          <p:nvSpPr>
            <p:cNvPr id="8" name="Google Shape;896;p48">
              <a:extLst>
                <a:ext uri="{FF2B5EF4-FFF2-40B4-BE49-F238E27FC236}">
                  <a16:creationId xmlns:a16="http://schemas.microsoft.com/office/drawing/2014/main" id="{197699E0-4C2B-4F09-B68D-FCE612522605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7;p48">
              <a:extLst>
                <a:ext uri="{FF2B5EF4-FFF2-40B4-BE49-F238E27FC236}">
                  <a16:creationId xmlns:a16="http://schemas.microsoft.com/office/drawing/2014/main" id="{3586DA61-F745-4424-9708-F0BC98B65F12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298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Given a Set of LEO Satellite, a target Ground Station, and an Observation Point</a:t>
            </a:r>
          </a:p>
          <a:p>
            <a:r>
              <a:rPr lang="en-US" dirty="0"/>
              <a:t>Simulate </a:t>
            </a:r>
            <a:r>
              <a:rPr lang="en-US" altLang="zh-HK" dirty="0"/>
              <a:t>the behavior of</a:t>
            </a:r>
            <a:endParaRPr lang="en-US" dirty="0"/>
          </a:p>
          <a:p>
            <a:pPr lvl="1"/>
            <a:r>
              <a:rPr lang="en-US" altLang="zh-HK" dirty="0"/>
              <a:t>LEO Satellite and Ground Station position change</a:t>
            </a:r>
          </a:p>
          <a:p>
            <a:pPr lvl="1"/>
            <a:r>
              <a:rPr lang="en-US" altLang="zh-HK" dirty="0"/>
              <a:t>the Communication</a:t>
            </a:r>
          </a:p>
          <a:p>
            <a:r>
              <a:rPr lang="en-US" altLang="zh-HK" dirty="0"/>
              <a:t>Calculate the data transmit path and delay</a:t>
            </a:r>
          </a:p>
          <a:p>
            <a:pPr lvl="1"/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82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Introduction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Use Earth-Centered Inertial (ECI)</a:t>
            </a:r>
          </a:p>
          <a:p>
            <a:pPr lvl="1"/>
            <a:r>
              <a:rPr lang="en-US" dirty="0"/>
              <a:t>3-dimensional Cartesian coordinate system</a:t>
            </a:r>
          </a:p>
          <a:p>
            <a:pPr lvl="1"/>
            <a:r>
              <a:rPr lang="en-US" dirty="0"/>
              <a:t>Original fixed center in the Earth's mass center</a:t>
            </a:r>
          </a:p>
          <a:p>
            <a:pPr lvl="1"/>
            <a:r>
              <a:rPr lang="en-US" dirty="0"/>
              <a:t>Fixed with respect to the stars</a:t>
            </a:r>
          </a:p>
          <a:p>
            <a:pPr lvl="1"/>
            <a:r>
              <a:rPr lang="en-US" dirty="0"/>
              <a:t>Position on Earth is always changed by the Earth’s rotation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89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 </a:t>
            </a:r>
            <a:br>
              <a:rPr lang="en-US" dirty="0"/>
            </a:br>
            <a:r>
              <a:rPr lang="en-US" dirty="0"/>
              <a:t>Flowchart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9E7084-9A5D-4A5A-AD2B-07735FA5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251" y="1575121"/>
            <a:ext cx="2834750" cy="2702700"/>
          </a:xfrm>
        </p:spPr>
        <p:txBody>
          <a:bodyPr/>
          <a:lstStyle/>
          <a:p>
            <a:r>
              <a:rPr lang="en-US" altLang="zh-HK" dirty="0"/>
              <a:t>Visibility Model</a:t>
            </a:r>
          </a:p>
          <a:p>
            <a:r>
              <a:rPr lang="en-US" altLang="zh-HK" dirty="0"/>
              <a:t>Path Decision Model</a:t>
            </a:r>
          </a:p>
          <a:p>
            <a:r>
              <a:rPr lang="en-US" altLang="zh-HK" dirty="0"/>
              <a:t>Communication Delay Model</a:t>
            </a:r>
          </a:p>
          <a:p>
            <a:endParaRPr lang="zh-HK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034782-860F-4A17-AFA6-44777A22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0"/>
            <a:ext cx="5253037" cy="51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67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Path decision Algoirthm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A*</a:t>
            </a:r>
          </a:p>
          <a:p>
            <a:r>
              <a:rPr lang="en-US" dirty="0"/>
              <a:t>Dijkstra</a:t>
            </a:r>
          </a:p>
          <a:p>
            <a:r>
              <a:rPr lang="en-US" dirty="0"/>
              <a:t>Orbit Base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86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A*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4421169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Update the time after decided the next node</a:t>
            </a:r>
          </a:p>
          <a:p>
            <a:r>
              <a:rPr lang="en-US" dirty="0"/>
              <a:t>Less iteration</a:t>
            </a:r>
          </a:p>
          <a:p>
            <a:r>
              <a:rPr lang="en-US" dirty="0"/>
              <a:t>Great performance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1572431D-1062-46DA-B4E8-A5B57219EF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19" y="0"/>
            <a:ext cx="328231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2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Dijkstra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3958253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HK" dirty="0"/>
              <a:t>Update the time after decided the whole path</a:t>
            </a:r>
          </a:p>
          <a:p>
            <a:r>
              <a:rPr lang="en-US" altLang="zh-HK" dirty="0"/>
              <a:t>Most iteration</a:t>
            </a:r>
          </a:p>
          <a:p>
            <a:r>
              <a:rPr lang="en-US" altLang="zh-HK" dirty="0"/>
              <a:t>Best performance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D708C299-41A0-4184-A312-69191C6349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03" y="0"/>
            <a:ext cx="374523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29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Orbit Base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4115863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HK" dirty="0"/>
              <a:t>Update the time after decided the next node</a:t>
            </a:r>
          </a:p>
          <a:p>
            <a:r>
              <a:rPr lang="en-US" altLang="zh-HK" dirty="0"/>
              <a:t>Less iteration</a:t>
            </a:r>
          </a:p>
          <a:p>
            <a:r>
              <a:rPr lang="en-US" altLang="zh-HK" dirty="0"/>
              <a:t>Normal performance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E080136B-A48F-4679-AACD-0D0E9E1CC6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73" y="0"/>
            <a:ext cx="351536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60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of the Simulator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Inclination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inclination angle of the LEO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97 degree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Argument of Perigee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inclination angle of the LEO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0 degree</a:t>
            </a:r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Motion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orbit revolution around earth per day.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14</a:t>
            </a:r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</a:t>
            </a:r>
            <a:r>
              <a:rPr lang="en-US" b="1" dirty="0"/>
              <a:t>r</a:t>
            </a:r>
            <a:r>
              <a:rPr lang="en" b="1" dirty="0"/>
              <a:t>bit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Define the numbers of orbit.</a:t>
            </a:r>
            <a:br>
              <a:rPr lang="en" sz="1200" dirty="0"/>
            </a:br>
            <a:endParaRPr lang="en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 dirty="0"/>
            </a:br>
            <a:r>
              <a:rPr lang="en" sz="1200" dirty="0"/>
              <a:t>Default Value: 9</a:t>
            </a:r>
            <a:endParaRPr sz="1200"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Satellite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numbers of Satellite for each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25</a:t>
            </a:r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Off Nadir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off-nadir angle of LEO Satellite to observation.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45 degree</a:t>
            </a:r>
          </a:p>
        </p:txBody>
      </p:sp>
    </p:spTree>
    <p:extLst>
      <p:ext uri="{BB962C8B-B14F-4D97-AF65-F5344CB8AC3E}">
        <p14:creationId xmlns:p14="http://schemas.microsoft.com/office/powerpoint/2010/main" val="39544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Problem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limitation of traditional Satellite data transmit</a:t>
            </a:r>
            <a:endParaRPr dirty="0"/>
          </a:p>
        </p:txBody>
      </p:sp>
      <p:grpSp>
        <p:nvGrpSpPr>
          <p:cNvPr id="12" name="Google Shape;836;p48">
            <a:extLst>
              <a:ext uri="{FF2B5EF4-FFF2-40B4-BE49-F238E27FC236}">
                <a16:creationId xmlns:a16="http://schemas.microsoft.com/office/drawing/2014/main" id="{4F10A777-A92B-441E-8E72-621E19569725}"/>
              </a:ext>
            </a:extLst>
          </p:cNvPr>
          <p:cNvGrpSpPr/>
          <p:nvPr/>
        </p:nvGrpSpPr>
        <p:grpSpPr>
          <a:xfrm>
            <a:off x="1154745" y="1604426"/>
            <a:ext cx="342882" cy="350068"/>
            <a:chOff x="3951850" y="2985350"/>
            <a:chExt cx="407950" cy="416500"/>
          </a:xfrm>
        </p:grpSpPr>
        <p:sp>
          <p:nvSpPr>
            <p:cNvPr id="13" name="Google Shape;837;p48">
              <a:extLst>
                <a:ext uri="{FF2B5EF4-FFF2-40B4-BE49-F238E27FC236}">
                  <a16:creationId xmlns:a16="http://schemas.microsoft.com/office/drawing/2014/main" id="{8513CBF2-1B30-44EB-AEC6-E84C8A18B761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8;p48">
              <a:extLst>
                <a:ext uri="{FF2B5EF4-FFF2-40B4-BE49-F238E27FC236}">
                  <a16:creationId xmlns:a16="http://schemas.microsoft.com/office/drawing/2014/main" id="{134400AB-D9DB-4D36-90DD-0A4388CC1A26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9;p48">
              <a:extLst>
                <a:ext uri="{FF2B5EF4-FFF2-40B4-BE49-F238E27FC236}">
                  <a16:creationId xmlns:a16="http://schemas.microsoft.com/office/drawing/2014/main" id="{F8CAE6B6-40C5-454E-8279-AE47F70854F1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0;p48">
              <a:extLst>
                <a:ext uri="{FF2B5EF4-FFF2-40B4-BE49-F238E27FC236}">
                  <a16:creationId xmlns:a16="http://schemas.microsoft.com/office/drawing/2014/main" id="{4344E8F6-1DA1-4B18-91C5-2E0421E43965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9280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of the Simulator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Buffer Delay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buffer delay from network congestion to each Satellite.</a:t>
            </a:r>
            <a:br>
              <a:rPr lang="en-US" altLang="zh-HK" sz="1200" dirty="0"/>
            </a:br>
            <a:r>
              <a:rPr lang="en-US" altLang="zh-HK" sz="1200" dirty="0"/>
              <a:t>Default Value: 0.05 seconds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Process Delay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process delay from processing data on Satellite.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0.01 seconds</a:t>
            </a:r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Package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package size of data to transmit.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56623104 Bytes 	(54MB)</a:t>
            </a:r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39438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Data Rate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data rate of the Satellite signal for data transmit.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530579456 Bytes/s 	(506MB/s)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Signal Speed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signal speed of the Satellite to transmit data.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299792458 m/s</a:t>
            </a:r>
          </a:p>
        </p:txBody>
      </p:sp>
    </p:spTree>
    <p:extLst>
      <p:ext uri="{BB962C8B-B14F-4D97-AF65-F5344CB8AC3E}">
        <p14:creationId xmlns:p14="http://schemas.microsoft.com/office/powerpoint/2010/main" val="214927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Experiment result</a:t>
            </a:r>
            <a:endParaRPr dirty="0"/>
          </a:p>
        </p:txBody>
      </p:sp>
      <p:graphicFrame>
        <p:nvGraphicFramePr>
          <p:cNvPr id="201" name="Google Shape;201;p25"/>
          <p:cNvGraphicFramePr/>
          <p:nvPr>
            <p:extLst>
              <p:ext uri="{D42A27DB-BD31-4B8C-83A1-F6EECF244321}">
                <p14:modId xmlns:p14="http://schemas.microsoft.com/office/powerpoint/2010/main" val="1729867914"/>
              </p:ext>
            </p:extLst>
          </p:nvPr>
        </p:nvGraphicFramePr>
        <p:xfrm>
          <a:off x="975200" y="1869281"/>
          <a:ext cx="7216300" cy="2391245"/>
        </p:xfrm>
        <a:graphic>
          <a:graphicData uri="http://schemas.openxmlformats.org/drawingml/2006/table">
            <a:tbl>
              <a:tblPr>
                <a:noFill/>
                <a:tableStyleId>{25171DD6-2702-4FCF-BC82-B343C2BCD5F6}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A*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Dijkstra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Orbit Path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the opposite on Earth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0.74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0.7395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0.826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Longitude change location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0.478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0.475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0.6453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Latitude change location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0.411667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0.41533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747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Demo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of the Simulator</a:t>
            </a:r>
            <a:endParaRPr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8413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ressed_FYP_present_2">
            <a:hlinkClick r:id="" action="ppaction://media"/>
            <a:extLst>
              <a:ext uri="{FF2B5EF4-FFF2-40B4-BE49-F238E27FC236}">
                <a16:creationId xmlns:a16="http://schemas.microsoft.com/office/drawing/2014/main" id="{F2006186-80FD-4465-AFCB-853F37E91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0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24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Thanks!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 21032048d@connect.polyu.hk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3" name="Google Shape;333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340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975250" y="169170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4,700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Active Low Earth Orbit (LEO) Satellites till to 1 May 2022</a:t>
            </a:r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02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Low Earth Orbit (LEO) Satellites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Below 2000 kilometers above the earth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Lower signal propagation delay in LEO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Efficiency communicate with Earth-based stations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Capture more detailed pictures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73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LEO Satellite used to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Communications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Observe Ground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Military Reconnaissance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Navigation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…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55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However….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LEO Satellite Coverage issues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Limited Ground Station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May not be able to transmit data to the ground immediately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May need to wait until reach the communication scope of Ground Station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547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Experiment result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Transmit to the Ground Station</a:t>
            </a:r>
            <a:endParaRPr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/>
              <a:t>Nearby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/>
              <a:t> </a:t>
            </a:r>
            <a:r>
              <a:rPr lang="en-US" dirty="0"/>
              <a:t>M</a:t>
            </a:r>
            <a:r>
              <a:rPr lang="en" dirty="0"/>
              <a:t>ore than 10 seconds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opposite on earth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-US" altLang="zh-HK" dirty="0"/>
              <a:t>Around 3050 seconds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/>
              <a:t>Far away to the orbit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/>
              <a:t> more than 3050 seconds</a:t>
            </a:r>
          </a:p>
          <a:p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It is not able to meet the real-time system constraints</a:t>
            </a:r>
          </a:p>
          <a:p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085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US" altLang="zh-HK" dirty="0"/>
              <a:t>Solution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solve the limitation</a:t>
            </a:r>
            <a:endParaRPr dirty="0"/>
          </a:p>
        </p:txBody>
      </p:sp>
      <p:grpSp>
        <p:nvGrpSpPr>
          <p:cNvPr id="7" name="Google Shape;1037;p48">
            <a:extLst>
              <a:ext uri="{FF2B5EF4-FFF2-40B4-BE49-F238E27FC236}">
                <a16:creationId xmlns:a16="http://schemas.microsoft.com/office/drawing/2014/main" id="{29FC05AE-C102-4F95-A9C3-13C82C98A5C9}"/>
              </a:ext>
            </a:extLst>
          </p:cNvPr>
          <p:cNvGrpSpPr/>
          <p:nvPr/>
        </p:nvGrpSpPr>
        <p:grpSpPr>
          <a:xfrm>
            <a:off x="1224145" y="1606221"/>
            <a:ext cx="215966" cy="342399"/>
            <a:chOff x="6718575" y="2318625"/>
            <a:chExt cx="256950" cy="407375"/>
          </a:xfrm>
        </p:grpSpPr>
        <p:sp>
          <p:nvSpPr>
            <p:cNvPr id="8" name="Google Shape;1038;p48">
              <a:extLst>
                <a:ext uri="{FF2B5EF4-FFF2-40B4-BE49-F238E27FC236}">
                  <a16:creationId xmlns:a16="http://schemas.microsoft.com/office/drawing/2014/main" id="{87EC5330-42A1-48FF-91C7-2CE5BF2D035C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9;p48">
              <a:extLst>
                <a:ext uri="{FF2B5EF4-FFF2-40B4-BE49-F238E27FC236}">
                  <a16:creationId xmlns:a16="http://schemas.microsoft.com/office/drawing/2014/main" id="{BF662101-84AD-421A-828E-5EF96CBE86C0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0;p48">
              <a:extLst>
                <a:ext uri="{FF2B5EF4-FFF2-40B4-BE49-F238E27FC236}">
                  <a16:creationId xmlns:a16="http://schemas.microsoft.com/office/drawing/2014/main" id="{9FFDD196-5298-44FF-9263-90DEE167175F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1;p48">
              <a:extLst>
                <a:ext uri="{FF2B5EF4-FFF2-40B4-BE49-F238E27FC236}">
                  <a16:creationId xmlns:a16="http://schemas.microsoft.com/office/drawing/2014/main" id="{3E3DEB1F-D606-4BA0-B45A-2CFDFE6A03E8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2;p48">
              <a:extLst>
                <a:ext uri="{FF2B5EF4-FFF2-40B4-BE49-F238E27FC236}">
                  <a16:creationId xmlns:a16="http://schemas.microsoft.com/office/drawing/2014/main" id="{DD76A00A-2002-4213-931F-4B605DFC480E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3;p48">
              <a:extLst>
                <a:ext uri="{FF2B5EF4-FFF2-40B4-BE49-F238E27FC236}">
                  <a16:creationId xmlns:a16="http://schemas.microsoft.com/office/drawing/2014/main" id="{52EB349C-113C-461E-8DA7-1711B39E5474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4;p48">
              <a:extLst>
                <a:ext uri="{FF2B5EF4-FFF2-40B4-BE49-F238E27FC236}">
                  <a16:creationId xmlns:a16="http://schemas.microsoft.com/office/drawing/2014/main" id="{914C3ED2-D778-4972-8FAD-99ADB2942484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5;p48">
              <a:extLst>
                <a:ext uri="{FF2B5EF4-FFF2-40B4-BE49-F238E27FC236}">
                  <a16:creationId xmlns:a16="http://schemas.microsoft.com/office/drawing/2014/main" id="{D6BFAF99-2280-409F-9FEB-115460FC1679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143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Solve the Problem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Inter-satellite communication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Transfer data from Satellite to Satellite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Reach the Satellite in the target communication scope</a:t>
            </a:r>
          </a:p>
          <a:p>
            <a:r>
              <a:rPr lang="en-US" dirty="0"/>
              <a:t>Finally transfer to the target Ground Station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" name="Google Shape;888;p48">
            <a:extLst>
              <a:ext uri="{FF2B5EF4-FFF2-40B4-BE49-F238E27FC236}">
                <a16:creationId xmlns:a16="http://schemas.microsoft.com/office/drawing/2014/main" id="{AD5E41AF-13AE-4947-BACE-0AEC51BD6875}"/>
              </a:ext>
            </a:extLst>
          </p:cNvPr>
          <p:cNvGrpSpPr/>
          <p:nvPr/>
        </p:nvGrpSpPr>
        <p:grpSpPr>
          <a:xfrm>
            <a:off x="6674873" y="927404"/>
            <a:ext cx="882346" cy="882346"/>
            <a:chOff x="5941025" y="3634400"/>
            <a:chExt cx="467650" cy="467650"/>
          </a:xfrm>
        </p:grpSpPr>
        <p:sp>
          <p:nvSpPr>
            <p:cNvPr id="6" name="Google Shape;889;p48">
              <a:extLst>
                <a:ext uri="{FF2B5EF4-FFF2-40B4-BE49-F238E27FC236}">
                  <a16:creationId xmlns:a16="http://schemas.microsoft.com/office/drawing/2014/main" id="{8871771C-8E10-4080-8666-1FD916620670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0;p48">
              <a:extLst>
                <a:ext uri="{FF2B5EF4-FFF2-40B4-BE49-F238E27FC236}">
                  <a16:creationId xmlns:a16="http://schemas.microsoft.com/office/drawing/2014/main" id="{6DE0597D-B86E-4594-9AFE-92D5BE697F5C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1;p48">
              <a:extLst>
                <a:ext uri="{FF2B5EF4-FFF2-40B4-BE49-F238E27FC236}">
                  <a16:creationId xmlns:a16="http://schemas.microsoft.com/office/drawing/2014/main" id="{54CFA5A9-8513-428E-A495-E636181CC526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2;p48">
              <a:extLst>
                <a:ext uri="{FF2B5EF4-FFF2-40B4-BE49-F238E27FC236}">
                  <a16:creationId xmlns:a16="http://schemas.microsoft.com/office/drawing/2014/main" id="{FD1D019B-F626-4EE7-9663-901D71E7A135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3;p48">
              <a:extLst>
                <a:ext uri="{FF2B5EF4-FFF2-40B4-BE49-F238E27FC236}">
                  <a16:creationId xmlns:a16="http://schemas.microsoft.com/office/drawing/2014/main" id="{838A0AB7-502A-4F8C-BC83-6C84B8C031B1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4;p48">
              <a:extLst>
                <a:ext uri="{FF2B5EF4-FFF2-40B4-BE49-F238E27FC236}">
                  <a16:creationId xmlns:a16="http://schemas.microsoft.com/office/drawing/2014/main" id="{366D167F-ED8D-4A32-BABB-E2D218A339E2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3104B9BB-FBF3-4FE3-8BFA-D109475BF398}"/>
              </a:ext>
            </a:extLst>
          </p:cNvPr>
          <p:cNvCxnSpPr>
            <a:cxnSpLocks/>
            <a:endCxn id="18" idx="4"/>
          </p:cNvCxnSpPr>
          <p:nvPr/>
        </p:nvCxnSpPr>
        <p:spPr>
          <a:xfrm flipH="1" flipV="1">
            <a:off x="6647609" y="940045"/>
            <a:ext cx="81793" cy="19306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16D529DD-0E90-4EB9-87FB-85EF43AB9D5A}"/>
              </a:ext>
            </a:extLst>
          </p:cNvPr>
          <p:cNvSpPr/>
          <p:nvPr/>
        </p:nvSpPr>
        <p:spPr>
          <a:xfrm>
            <a:off x="6620344" y="885516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EBC4B4A-FEAF-46C0-B1D3-FE0EA681C0BD}"/>
              </a:ext>
            </a:extLst>
          </p:cNvPr>
          <p:cNvCxnSpPr>
            <a:cxnSpLocks/>
            <a:stCxn id="18" idx="6"/>
            <a:endCxn id="38" idx="2"/>
          </p:cNvCxnSpPr>
          <p:nvPr/>
        </p:nvCxnSpPr>
        <p:spPr>
          <a:xfrm flipV="1">
            <a:off x="6674873" y="783886"/>
            <a:ext cx="456489" cy="12889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流程圖: 接點 31">
            <a:extLst>
              <a:ext uri="{FF2B5EF4-FFF2-40B4-BE49-F238E27FC236}">
                <a16:creationId xmlns:a16="http://schemas.microsoft.com/office/drawing/2014/main" id="{CDDF9A7A-11DE-4CFC-8196-3D126A25DE80}"/>
              </a:ext>
            </a:extLst>
          </p:cNvPr>
          <p:cNvSpPr/>
          <p:nvPr/>
        </p:nvSpPr>
        <p:spPr>
          <a:xfrm>
            <a:off x="7625917" y="921748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B07341D5-6912-409C-AAB8-251D69476676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7510493" y="976277"/>
            <a:ext cx="142689" cy="19306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流程圖: 接點 37">
            <a:extLst>
              <a:ext uri="{FF2B5EF4-FFF2-40B4-BE49-F238E27FC236}">
                <a16:creationId xmlns:a16="http://schemas.microsoft.com/office/drawing/2014/main" id="{15CEAE8F-72D0-4432-8DE2-AB6C4425D8D5}"/>
              </a:ext>
            </a:extLst>
          </p:cNvPr>
          <p:cNvSpPr/>
          <p:nvPr/>
        </p:nvSpPr>
        <p:spPr>
          <a:xfrm>
            <a:off x="7131362" y="756621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22E5D6B-7290-4CF7-BCC3-4345827A1273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7185891" y="783886"/>
            <a:ext cx="440026" cy="16512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364370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671</Words>
  <Application>Microsoft Office PowerPoint</Application>
  <PresentationFormat>如螢幕大小 (16:9)</PresentationFormat>
  <Paragraphs>151</Paragraphs>
  <Slides>24</Slides>
  <Notes>23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Titillium Web</vt:lpstr>
      <vt:lpstr>Arial</vt:lpstr>
      <vt:lpstr>Quantico</vt:lpstr>
      <vt:lpstr>Titillium Web Light</vt:lpstr>
      <vt:lpstr>Calibri</vt:lpstr>
      <vt:lpstr>Wingdings</vt:lpstr>
      <vt:lpstr>Juno template</vt:lpstr>
      <vt:lpstr>Simulation and Analysis of  Inter-satellite Communication for Real-Time Data Downloading</vt:lpstr>
      <vt:lpstr>1. Problem</vt:lpstr>
      <vt:lpstr>4,700</vt:lpstr>
      <vt:lpstr>Low Earth Orbit (LEO) Satellites</vt:lpstr>
      <vt:lpstr>LEO Satellite used to</vt:lpstr>
      <vt:lpstr>However….</vt:lpstr>
      <vt:lpstr>Experiment result</vt:lpstr>
      <vt:lpstr>2. Solution</vt:lpstr>
      <vt:lpstr>To Solve the Problem</vt:lpstr>
      <vt:lpstr>Difficulty</vt:lpstr>
      <vt:lpstr>3. Simulator</vt:lpstr>
      <vt:lpstr>Objective</vt:lpstr>
      <vt:lpstr>Introduction</vt:lpstr>
      <vt:lpstr>Components  Flowchart</vt:lpstr>
      <vt:lpstr>Path decision Algoirthm</vt:lpstr>
      <vt:lpstr>A*</vt:lpstr>
      <vt:lpstr>Dijkstra</vt:lpstr>
      <vt:lpstr>Orbit Base</vt:lpstr>
      <vt:lpstr>Parameter of the Simulator</vt:lpstr>
      <vt:lpstr>Parameter of the Simulator</vt:lpstr>
      <vt:lpstr>Experiment result</vt:lpstr>
      <vt:lpstr>4. Demo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and Analysis of  Inter-satellite Communication for Real-Time Data Downloading</dc:title>
  <cp:lastModifiedBy>TSANG, harrycwa127 [Student]</cp:lastModifiedBy>
  <cp:revision>58</cp:revision>
  <dcterms:modified xsi:type="dcterms:W3CDTF">2023-04-08T22:01:20Z</dcterms:modified>
</cp:coreProperties>
</file>